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87" r:id="rId3"/>
    <p:sldId id="330" r:id="rId4"/>
    <p:sldId id="288" r:id="rId5"/>
    <p:sldId id="331" r:id="rId6"/>
    <p:sldId id="332" r:id="rId7"/>
    <p:sldId id="258" r:id="rId8"/>
    <p:sldId id="259" r:id="rId9"/>
    <p:sldId id="260" r:id="rId10"/>
    <p:sldId id="271" r:id="rId11"/>
    <p:sldId id="293" r:id="rId12"/>
    <p:sldId id="274" r:id="rId13"/>
    <p:sldId id="275" r:id="rId14"/>
    <p:sldId id="297" r:id="rId15"/>
    <p:sldId id="333" r:id="rId16"/>
    <p:sldId id="334" r:id="rId17"/>
    <p:sldId id="336" r:id="rId18"/>
    <p:sldId id="335" r:id="rId19"/>
    <p:sldId id="289" r:id="rId20"/>
    <p:sldId id="337" r:id="rId21"/>
    <p:sldId id="338" r:id="rId22"/>
    <p:sldId id="339" r:id="rId23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BA74118-2C07-F4DA-F7B7-BAE3313F1E74}" name="김덕규" initials="김" userId="S::kim.dukgyoo@o365.skku.edu::d7e73e38-8f2d-4bc0-ab39-66cb33697e0b" providerId="AD"/>
  <p188:author id="{52B18264-510D-DB8E-5FD9-AA663A4773A4}" name="이승덕" initials="" userId="S::seung.lee@o365.skku.edu::3c4887a4-131a-4e68-b01a-f74f4e9b7f8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3197" autoAdjust="0"/>
  </p:normalViewPr>
  <p:slideViewPr>
    <p:cSldViewPr>
      <p:cViewPr varScale="1">
        <p:scale>
          <a:sx n="71" d="100"/>
          <a:sy n="71" d="100"/>
        </p:scale>
        <p:origin x="4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ukGy\Downloads\pv3isj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3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285-438C-BAC7-BA8C6B1E3722}"/>
              </c:ext>
            </c:extLst>
          </c:dPt>
          <c:dPt>
            <c:idx val="3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285-438C-BAC7-BA8C6B1E3722}"/>
              </c:ext>
            </c:extLst>
          </c:dPt>
          <c:cat>
            <c:strRef>
              <c:f>Sheet1!$A$2:$A$39</c:f>
              <c:strCache>
                <c:ptCount val="38"/>
                <c:pt idx="0">
                  <c:v>Iceland</c:v>
                </c:pt>
                <c:pt idx="1">
                  <c:v>Norway</c:v>
                </c:pt>
                <c:pt idx="2">
                  <c:v>Denmark</c:v>
                </c:pt>
                <c:pt idx="3">
                  <c:v>France</c:v>
                </c:pt>
                <c:pt idx="4">
                  <c:v>Czechia</c:v>
                </c:pt>
                <c:pt idx="5">
                  <c:v>Luxembourg</c:v>
                </c:pt>
                <c:pt idx="6">
                  <c:v>Hungary</c:v>
                </c:pt>
                <c:pt idx="7">
                  <c:v>Finland</c:v>
                </c:pt>
                <c:pt idx="8">
                  <c:v>Netherlands</c:v>
                </c:pt>
                <c:pt idx="9">
                  <c:v>Slovak Republic</c:v>
                </c:pt>
                <c:pt idx="10">
                  <c:v>Belgium</c:v>
                </c:pt>
                <c:pt idx="11">
                  <c:v>Greece</c:v>
                </c:pt>
                <c:pt idx="12">
                  <c:v>Italy</c:v>
                </c:pt>
                <c:pt idx="13">
                  <c:v>Austria</c:v>
                </c:pt>
                <c:pt idx="14">
                  <c:v>Slovenia</c:v>
                </c:pt>
                <c:pt idx="15">
                  <c:v>Germany</c:v>
                </c:pt>
                <c:pt idx="16">
                  <c:v>Sweden</c:v>
                </c:pt>
                <c:pt idx="17">
                  <c:v>Spain</c:v>
                </c:pt>
                <c:pt idx="18">
                  <c:v>Canada</c:v>
                </c:pt>
                <c:pt idx="19">
                  <c:v>United Kingdom</c:v>
                </c:pt>
                <c:pt idx="20">
                  <c:v>Poland</c:v>
                </c:pt>
                <c:pt idx="21">
                  <c:v>Türkiye</c:v>
                </c:pt>
                <c:pt idx="22">
                  <c:v>Portugal</c:v>
                </c:pt>
                <c:pt idx="23">
                  <c:v>OECD</c:v>
                </c:pt>
                <c:pt idx="24">
                  <c:v>Ireland</c:v>
                </c:pt>
                <c:pt idx="25">
                  <c:v>New Zealand</c:v>
                </c:pt>
                <c:pt idx="26">
                  <c:v>Israel</c:v>
                </c:pt>
                <c:pt idx="27">
                  <c:v>Chile</c:v>
                </c:pt>
                <c:pt idx="28">
                  <c:v>Switzerland</c:v>
                </c:pt>
                <c:pt idx="29">
                  <c:v>Mexico</c:v>
                </c:pt>
                <c:pt idx="30">
                  <c:v>Japan</c:v>
                </c:pt>
                <c:pt idx="31">
                  <c:v>Costa Rica</c:v>
                </c:pt>
                <c:pt idx="32">
                  <c:v>Australia</c:v>
                </c:pt>
                <c:pt idx="33">
                  <c:v>United States</c:v>
                </c:pt>
                <c:pt idx="34">
                  <c:v>Lithuania</c:v>
                </c:pt>
                <c:pt idx="35">
                  <c:v>Latvia</c:v>
                </c:pt>
                <c:pt idx="36">
                  <c:v>Estonia</c:v>
                </c:pt>
                <c:pt idx="37">
                  <c:v>Korea</c:v>
                </c:pt>
              </c:strCache>
            </c:strRef>
          </c:cat>
          <c:val>
            <c:numRef>
              <c:f>Sheet1!$B$2:$B$39</c:f>
              <c:numCache>
                <c:formatCode>0.00</c:formatCode>
                <c:ptCount val="38"/>
                <c:pt idx="0">
                  <c:v>3.0510733435372837</c:v>
                </c:pt>
                <c:pt idx="1">
                  <c:v>3.8</c:v>
                </c:pt>
                <c:pt idx="2">
                  <c:v>4.25</c:v>
                </c:pt>
                <c:pt idx="3">
                  <c:v>4.4000000000000004</c:v>
                </c:pt>
                <c:pt idx="4">
                  <c:v>5.1144078143292218</c:v>
                </c:pt>
                <c:pt idx="5">
                  <c:v>5.1820836587307975</c:v>
                </c:pt>
                <c:pt idx="6">
                  <c:v>6.0500037835612304</c:v>
                </c:pt>
                <c:pt idx="7">
                  <c:v>6.31752</c:v>
                </c:pt>
                <c:pt idx="8">
                  <c:v>6.5</c:v>
                </c:pt>
                <c:pt idx="9">
                  <c:v>6.6397554826976606</c:v>
                </c:pt>
                <c:pt idx="10">
                  <c:v>8.6268943533076481</c:v>
                </c:pt>
                <c:pt idx="11">
                  <c:v>9.3473182583328942</c:v>
                </c:pt>
                <c:pt idx="12">
                  <c:v>10.339992816450721</c:v>
                </c:pt>
                <c:pt idx="13">
                  <c:v>10.644332834718039</c:v>
                </c:pt>
                <c:pt idx="14">
                  <c:v>10.686215150984292</c:v>
                </c:pt>
                <c:pt idx="15">
                  <c:v>11.03</c:v>
                </c:pt>
                <c:pt idx="16">
                  <c:v>11.083705500000001</c:v>
                </c:pt>
                <c:pt idx="17">
                  <c:v>11.265313401709776</c:v>
                </c:pt>
                <c:pt idx="18">
                  <c:v>12.1326885</c:v>
                </c:pt>
                <c:pt idx="19">
                  <c:v>13.100000000000001</c:v>
                </c:pt>
                <c:pt idx="20">
                  <c:v>13.175118664275287</c:v>
                </c:pt>
                <c:pt idx="21">
                  <c:v>13.719999999999999</c:v>
                </c:pt>
                <c:pt idx="22">
                  <c:v>13.803334247225862</c:v>
                </c:pt>
                <c:pt idx="23">
                  <c:v>14.242026863502431</c:v>
                </c:pt>
                <c:pt idx="24">
                  <c:v>14.687996149389448</c:v>
                </c:pt>
                <c:pt idx="25">
                  <c:v>16.8</c:v>
                </c:pt>
                <c:pt idx="26">
                  <c:v>17.04</c:v>
                </c:pt>
                <c:pt idx="27">
                  <c:v>17.599999999999998</c:v>
                </c:pt>
                <c:pt idx="28">
                  <c:v>18.844931599999999</c:v>
                </c:pt>
                <c:pt idx="29">
                  <c:v>19.7936421</c:v>
                </c:pt>
                <c:pt idx="30">
                  <c:v>20</c:v>
                </c:pt>
                <c:pt idx="31">
                  <c:v>22.398507500000001</c:v>
                </c:pt>
                <c:pt idx="32">
                  <c:v>22.6</c:v>
                </c:pt>
                <c:pt idx="33">
                  <c:v>22.837299999999999</c:v>
                </c:pt>
                <c:pt idx="34">
                  <c:v>26.992210632314201</c:v>
                </c:pt>
                <c:pt idx="35">
                  <c:v>32.163322000000001</c:v>
                </c:pt>
                <c:pt idx="36">
                  <c:v>34.575633858025526</c:v>
                </c:pt>
                <c:pt idx="37">
                  <c:v>40.361692300000001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285-438C-BAC7-BA8C6B1E37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37664367"/>
        <c:axId val="1490573967"/>
      </c:barChart>
      <c:catAx>
        <c:axId val="837664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eaVert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0573967"/>
        <c:crosses val="autoZero"/>
        <c:auto val="1"/>
        <c:lblAlgn val="ctr"/>
        <c:lblOffset val="100"/>
        <c:noMultiLvlLbl val="0"/>
      </c:catAx>
      <c:valAx>
        <c:axId val="1490573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7664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50E4D-BAB7-4400-A3B4-9582A09C3B12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84CA4-368A-442D-9120-8BB30D5A1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88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https://stat.link/pv3isj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84CA4-368A-442D-9120-8BB30D5A14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31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84CA4-368A-442D-9120-8BB30D5A14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67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84CA4-368A-442D-9120-8BB30D5A14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84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84CA4-368A-442D-9120-8BB30D5A14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52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84CA4-368A-442D-9120-8BB30D5A14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32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84CA4-368A-442D-9120-8BB30D5A14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8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B270-994C-4CBE-F522-BE6F0C4FB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8ECD1-E70F-E802-D44D-7B3B8083D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B0133-2B29-CF39-CEF8-24952D9F8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F092-B8EF-4CA7-A4D0-1AD960A18D44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F69D9-81BA-E9EA-FE2F-CC77D966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24323-D6ED-36DD-43E3-1115E18C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8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99A2-1AE1-A995-9103-0D65E122C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5C22C-048A-35D9-86E9-B5CB5E361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B09A7-74B9-1EC5-792B-C6C82AF64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F092-B8EF-4CA7-A4D0-1AD960A18D44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DAFF8-4139-BA31-875C-88E0BEFE7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70B0-9A9E-3CD6-9372-B1C228441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09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BD823B-8879-52EE-199C-B0BBBDA940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D4EF8-616E-3AC6-F831-E0B20A533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C2331-C483-968E-4C0A-FFC7EA34B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F092-B8EF-4CA7-A4D0-1AD960A18D44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DC126-0A9B-75CD-BAD5-52650544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1F9FC-F465-8739-E53B-2D2CD1B8A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5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C10F7-0685-DDAD-41F2-2561D918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659EE-E01D-C616-6F5A-53787CF9F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200BB-1C50-0189-C617-67F01819D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F092-B8EF-4CA7-A4D0-1AD960A18D44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7A2FE-A8B5-7815-FB6F-79E739DD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F6846-5EFB-6FA7-4228-4BA0F805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97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D5822-D730-0AE9-911B-47AACE680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8D548-05D4-ADB2-871E-48AF4AE10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54DA8-1EFF-CBBC-F4AC-2784F799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F092-B8EF-4CA7-A4D0-1AD960A18D44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73991-5C56-4F49-FAA4-454D9FFE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0DC6F-2412-B99F-68A8-3A1102A0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32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B65A5-BA66-40B2-60BD-7012BE95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69861-4541-2B4A-DC1D-9B2FEFC7C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44C18-D884-F3D7-0444-E31601E59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8BEE5-2FC5-9327-E738-A2F51044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F092-B8EF-4CA7-A4D0-1AD960A18D44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E05DA-0F12-E900-5D8E-5D9B400C8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547AC-A1FF-1622-A217-B51B17967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0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3C91-1ACB-B565-DA2A-6E4A96FF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F459D-DC1D-A457-B692-79528BB11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3C929-B96B-4975-F4BD-4A046F8B8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5AABBB-9084-F109-11C6-EC51317440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B40984-F03D-7922-EC17-12C22ACF0D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774F9D-22AB-57B4-9859-28CC953BF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F092-B8EF-4CA7-A4D0-1AD960A18D44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8626C-18A5-24BB-7DEA-9F44AF3C0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0C31B8-A41B-93A2-832E-2BF49299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75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AFF61-ABF0-54E8-E99C-94BC786A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F11EE-F670-B248-2310-F7B4BE2C2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F092-B8EF-4CA7-A4D0-1AD960A18D44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13B1F-211F-421F-681C-6F940546D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E221-02C7-7BCB-325F-CA5BB97FF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70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D1FEC-8479-4176-963F-E08CA6BE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F092-B8EF-4CA7-A4D0-1AD960A18D44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E77D4-91D8-8C73-8EBC-D5F4993CA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391E5-CFB3-E8F1-7222-91628E155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42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CC4AA-D7EC-5C51-DFBF-A8BE6CB2B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9F519-0EBE-3B8E-66C7-3AC5FD9F4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0249C-D810-5AC4-E3FB-C710BA890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01394-D8F4-1CE4-AF54-3E3BE1F14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F092-B8EF-4CA7-A4D0-1AD960A18D44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7B3E5-CCE1-D723-A161-12CF7F99C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A7CB7-8E2B-DA4B-A4EF-0A66540E8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3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8616-6D9F-8E47-E5F3-7EDCA92DE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55BCFA-1519-567B-5E4A-F0A76D219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47588-856D-DEAC-E0D3-B06256C25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1DEB9-AC80-283F-7355-58A01A75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F092-B8EF-4CA7-A4D0-1AD960A18D44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6061E-4D6F-C3EB-7058-5FFCEC28F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0B044-921A-EC54-2E04-2C404D17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76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126E79-08BE-EBDF-6639-80196834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892BC-B8C8-B98E-2E2B-892D9A39A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EA7E8-650F-E524-2846-6E1C8E05BE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AF092-B8EF-4CA7-A4D0-1AD960A18D44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B502F-D5D7-99B7-549E-43D4DCA90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4C887-29D4-CD2B-DC9D-AF564E7CD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ecd.org/social/income-distribution-database.ht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26AA89-8BD3-4746-A961-68B6E55DFF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C0233-2A57-0836-87E0-9D3CCBBEC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143000"/>
            <a:ext cx="10058400" cy="1168400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lt"/>
                <a:ea typeface="맑은 고딕" panose="020B0503020000020004" pitchFamily="50" charset="-127"/>
              </a:rPr>
              <a:t>Demand for Home Pension and Reverse Mortgage:</a:t>
            </a:r>
            <a:br>
              <a:rPr lang="en-US" altLang="ko-KR" sz="3600" b="1" dirty="0">
                <a:latin typeface="+mn-lt"/>
                <a:ea typeface="맑은 고딕" panose="020B0503020000020004" pitchFamily="50" charset="-127"/>
              </a:rPr>
            </a:br>
            <a:r>
              <a:rPr lang="en-US" altLang="ko-KR" sz="3600" b="1" dirty="0">
                <a:latin typeface="+mn-lt"/>
                <a:ea typeface="맑은 고딕" panose="020B0503020000020004" pitchFamily="50" charset="-127"/>
              </a:rPr>
              <a:t>An Information Provision Survey Experiment</a:t>
            </a:r>
            <a:endParaRPr lang="en-US" sz="3600" b="1" dirty="0"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A4009-6DE9-0619-1A93-363E093AC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4800"/>
            <a:ext cx="9144000" cy="1655762"/>
          </a:xfrm>
        </p:spPr>
        <p:txBody>
          <a:bodyPr>
            <a:noAutofit/>
          </a:bodyPr>
          <a:lstStyle/>
          <a:p>
            <a:r>
              <a:rPr lang="en-US" altLang="ko-KR" sz="2800" b="1" dirty="0"/>
              <a:t>Duk Gyoo Kim		Indo Hwang</a:t>
            </a:r>
          </a:p>
          <a:p>
            <a:r>
              <a:rPr lang="en-US" altLang="ko-KR" sz="2800" b="1" dirty="0"/>
              <a:t>Yonsei University	 	  Bank of Korea</a:t>
            </a:r>
          </a:p>
          <a:p>
            <a:endParaRPr lang="en-US" sz="2800" b="1" dirty="0"/>
          </a:p>
          <a:p>
            <a:r>
              <a:rPr lang="en-US" sz="2800" b="1" dirty="0"/>
              <a:t>2025 NA-ESA</a:t>
            </a:r>
          </a:p>
          <a:p>
            <a:r>
              <a:rPr lang="en-US" altLang="ko-KR" sz="2800" b="1" dirty="0"/>
              <a:t>Oct 12, 2025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31146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B6C9-9186-77D4-94C4-FB3BC0311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Commonly Provided Information (2/2)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C5B0B-B1B1-4782-99D8-4017E67DD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1" y="1828800"/>
            <a:ext cx="10744199" cy="411480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9A00E2-4575-430A-BF06-A291A0CC1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73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BB26A-FA51-42F0-B50A-B676A3286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325563"/>
          </a:xfrm>
        </p:spPr>
        <p:txBody>
          <a:bodyPr/>
          <a:lstStyle/>
          <a:p>
            <a:r>
              <a:rPr lang="en-US" altLang="ko-KR" dirty="0"/>
              <a:t>Information Provided to G1 (Placebo)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2EBEF-95D7-45A7-BC41-E8B653EA2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28" y="1302026"/>
            <a:ext cx="6720974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5C3FA2-B116-43F3-BC49-A5489CA9A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28" y="3756991"/>
            <a:ext cx="6720543" cy="311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82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7CAE-7A43-0C41-66EC-F23B7131F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106680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Information Provided to G2 (Varying Payments)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156F4-92B6-4FE8-82C6-B759EBCEB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74" y="1371600"/>
            <a:ext cx="6789460" cy="2771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A95DE-D0FA-4A30-B2B1-7AE77D2B7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143465"/>
            <a:ext cx="6733921" cy="269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02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7CAE-7A43-0C41-66EC-F23B7131F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Information Provided to G3 (Easing Bequests)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926AD-A1DC-4863-8EB9-3FF8C305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822" y="1075961"/>
            <a:ext cx="6219605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7473A-2619-4B39-898D-7321080A1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442" y="3846055"/>
            <a:ext cx="6208985" cy="30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3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47A5-92FB-4AD6-B72B-01CE64ED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19" y="152400"/>
            <a:ext cx="11458362" cy="1325563"/>
          </a:xfrm>
        </p:spPr>
        <p:txBody>
          <a:bodyPr/>
          <a:lstStyle/>
          <a:p>
            <a:r>
              <a:rPr lang="en-US" altLang="ko-KR" dirty="0"/>
              <a:t>Information Provided to G4 (Changing Perceptions)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B02C3-530C-45D2-9B7B-BCDD661F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19" y="1752600"/>
            <a:ext cx="1145836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55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0F368-4639-4509-A918-42988FFC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Results: Changes in Intention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A007D-611D-4D34-ABA7-1AAADD9F4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G1 (Placebo): Intention increased by +0.74%p</a:t>
            </a:r>
          </a:p>
          <a:p>
            <a:pPr lvl="1"/>
            <a:r>
              <a:rPr lang="en-US" dirty="0"/>
              <a:t>Statistically insignificant (p=0.419).</a:t>
            </a:r>
          </a:p>
          <a:p>
            <a:pPr lvl="1"/>
            <a:r>
              <a:rPr lang="en-US" dirty="0"/>
              <a:t>Confirms no significant experimenter demand effect. Changes in other groups are due to information, not just receiving information.</a:t>
            </a:r>
          </a:p>
          <a:p>
            <a:r>
              <a:rPr lang="en-US" dirty="0"/>
              <a:t>G2 (Varying Payments): Intention increased by +6.21%p</a:t>
            </a:r>
          </a:p>
          <a:p>
            <a:r>
              <a:rPr lang="en-US" dirty="0"/>
              <a:t>G3 (Easing Bequests): Intention increased by +5.24%p</a:t>
            </a:r>
          </a:p>
          <a:p>
            <a:r>
              <a:rPr lang="en-US" dirty="0"/>
              <a:t>G4 (Changing Perceptions): </a:t>
            </a:r>
            <a:r>
              <a:rPr lang="en-US" b="1" dirty="0"/>
              <a:t>Intention increased by +7.46%p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Merely informing participants that concerns (e.g., fixed payments vs. bequest) counteract each other is </a:t>
            </a:r>
            <a:r>
              <a:rPr lang="en-US" b="1" dirty="0"/>
              <a:t>as effective as </a:t>
            </a:r>
            <a:r>
              <a:rPr lang="en-US" dirty="0"/>
              <a:t>direct policy reforms.</a:t>
            </a:r>
          </a:p>
        </p:txBody>
      </p:sp>
    </p:spTree>
    <p:extLst>
      <p:ext uri="{BB962C8B-B14F-4D97-AF65-F5344CB8AC3E}">
        <p14:creationId xmlns:p14="http://schemas.microsoft.com/office/powerpoint/2010/main" val="3432454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5CE3-7964-4445-B690-26F834851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stop it here if time doesn’t permit.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B27D9-695C-4D8D-A5E7-988C54FF2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47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50E1-99C3-486D-868C-C68BD708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Provided Information about the Reverse Mortgage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884295-CC3B-4E8E-8134-0C6DA6945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51" y="1600200"/>
            <a:ext cx="8402498" cy="5257800"/>
          </a:xfrm>
        </p:spPr>
      </p:pic>
    </p:spTree>
    <p:extLst>
      <p:ext uri="{BB962C8B-B14F-4D97-AF65-F5344CB8AC3E}">
        <p14:creationId xmlns:p14="http://schemas.microsoft.com/office/powerpoint/2010/main" val="3262112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F1A68-A428-4319-B548-C15E7F1E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Public vs. Private Schemes: Awareness &amp; Initial Preference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85D3C-5B4D-4CD4-B3A1-6F6AE8FBE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Awareness:</a:t>
            </a:r>
          </a:p>
          <a:p>
            <a:pPr lvl="1"/>
            <a:r>
              <a:rPr lang="en-US" dirty="0"/>
              <a:t>Home Pension: 96% familiar. </a:t>
            </a:r>
          </a:p>
          <a:p>
            <a:pPr marL="457200" lvl="1" indent="0">
              <a:buNone/>
            </a:pPr>
            <a:r>
              <a:rPr lang="en-US" dirty="0"/>
              <a:t>	(So the treatment effect was not driven by making them aware.)</a:t>
            </a:r>
          </a:p>
          <a:p>
            <a:pPr lvl="1"/>
            <a:r>
              <a:rPr lang="en-US" dirty="0"/>
              <a:t>Reverse Mortgage: 54% familiar.</a:t>
            </a:r>
          </a:p>
          <a:p>
            <a:pPr lvl="1"/>
            <a:endParaRPr lang="en-US" dirty="0"/>
          </a:p>
          <a:p>
            <a:r>
              <a:rPr lang="en-US" dirty="0"/>
              <a:t>Initial Preference (given identical conditions):</a:t>
            </a:r>
          </a:p>
          <a:p>
            <a:pPr lvl="1"/>
            <a:r>
              <a:rPr lang="en-US" dirty="0"/>
              <a:t>67% preferred Home Pension.</a:t>
            </a:r>
          </a:p>
          <a:p>
            <a:pPr lvl="1"/>
            <a:r>
              <a:rPr lang="en-US" dirty="0"/>
              <a:t>Only 4% preferred Reverse Mortgage.</a:t>
            </a:r>
          </a:p>
          <a:p>
            <a:pPr lvl="1"/>
            <a:r>
              <a:rPr lang="en-US" dirty="0"/>
              <a:t>Primary Reason for Home Pension Preference: "Trust in government agencies".</a:t>
            </a:r>
          </a:p>
        </p:txBody>
      </p:sp>
    </p:spTree>
    <p:extLst>
      <p:ext uri="{BB962C8B-B14F-4D97-AF65-F5344CB8AC3E}">
        <p14:creationId xmlns:p14="http://schemas.microsoft.com/office/powerpoint/2010/main" val="456595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B066B-5231-439B-9AD8-73F9F0F11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dirty="0"/>
              <a:t>Potential for Private Reverse Mortgages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89E08-D8C5-408D-AB42-4F0D9A3B1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While public schemes are preferred, reverse mortgages show growth potential.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When attractive features (mirroring G2/G3 treatments) were introduced to reverse mortgages: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Preference for Reverse Mortgage increased by ~14 percentage points (G2 &amp; G3 treatments).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Desirable features for Reverse Mortgages (beyond mirroring Home Pension):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Extending loan contract for life (mimicking home pension).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Incentives related to medical care expenses and taxes.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Flexible options, including emergency withdrawals.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Private markets can flourish by offering competitive advantages and diverse features, not just by mimicking the public home pension.</a:t>
            </a:r>
          </a:p>
        </p:txBody>
      </p:sp>
    </p:spTree>
    <p:extLst>
      <p:ext uri="{BB962C8B-B14F-4D97-AF65-F5344CB8AC3E}">
        <p14:creationId xmlns:p14="http://schemas.microsoft.com/office/powerpoint/2010/main" val="2492611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76E48-0951-1415-84A4-0CAA9FDF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The Pressing Problem: Elderly Poverty in Korea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0FB8A-7D27-4738-04CE-5B538F8D5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35" y="1371600"/>
            <a:ext cx="10515600" cy="45767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+mn-ea"/>
              </a:rPr>
              <a:t> South Korea: A Rapidly Aging Society</a:t>
            </a:r>
          </a:p>
          <a:p>
            <a:pPr lvl="1">
              <a:lnSpc>
                <a:spcPct val="120000"/>
              </a:lnSpc>
            </a:pPr>
            <a:r>
              <a:rPr lang="en-US" altLang="ko-KR" sz="2000" dirty="0">
                <a:latin typeface="+mn-ea"/>
              </a:rPr>
              <a:t>Became a "super-aged society" in Dec 2024 (20% aged 65+).</a:t>
            </a:r>
          </a:p>
          <a:p>
            <a:pPr lvl="1">
              <a:lnSpc>
                <a:spcPct val="120000"/>
              </a:lnSpc>
            </a:pPr>
            <a:r>
              <a:rPr lang="en-US" altLang="ko-KR" sz="2000" dirty="0">
                <a:latin typeface="+mn-ea"/>
              </a:rPr>
              <a:t>65+ is anticipated to double by 2050.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+mn-ea"/>
              </a:rPr>
              <a:t>Highest Elderly Poverty(*) Rate in OECD</a:t>
            </a:r>
          </a:p>
          <a:p>
            <a:pPr lvl="1">
              <a:lnSpc>
                <a:spcPct val="120000"/>
              </a:lnSpc>
            </a:pPr>
            <a:r>
              <a:rPr lang="en-US" altLang="ko-KR" sz="2000" dirty="0">
                <a:latin typeface="+mn-ea"/>
              </a:rPr>
              <a:t>40.4% of people aged over 65 live in income poverty. 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2000" dirty="0">
                <a:latin typeface="+mn-ea"/>
              </a:rPr>
              <a:t>* </a:t>
            </a:r>
            <a:r>
              <a:rPr lang="en-US" altLang="ko-KR" sz="2000" b="1" dirty="0">
                <a:latin typeface="+mn-ea"/>
              </a:rPr>
              <a:t>Income</a:t>
            </a:r>
            <a:r>
              <a:rPr lang="en-US" altLang="ko-KR" sz="2000" dirty="0">
                <a:latin typeface="+mn-ea"/>
              </a:rPr>
              <a:t> less than 50% of the median disposable income.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DF87F15-B3CB-400F-BF91-F00C6BE14F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0081372"/>
              </p:ext>
            </p:extLst>
          </p:nvPr>
        </p:nvGraphicFramePr>
        <p:xfrm>
          <a:off x="1562100" y="4114799"/>
          <a:ext cx="9067800" cy="2378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7BCCB1B-732B-4B73-8750-7334C7345A2C}"/>
              </a:ext>
            </a:extLst>
          </p:cNvPr>
          <p:cNvSpPr/>
          <p:nvPr/>
        </p:nvSpPr>
        <p:spPr>
          <a:xfrm>
            <a:off x="1545535" y="6492874"/>
            <a:ext cx="9067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Source: OECD </a:t>
            </a:r>
            <a:r>
              <a:rPr lang="fr-FR" sz="1400" dirty="0" err="1"/>
              <a:t>Income</a:t>
            </a:r>
            <a:r>
              <a:rPr lang="fr-FR" sz="1400" dirty="0"/>
              <a:t> Distribution </a:t>
            </a:r>
            <a:r>
              <a:rPr lang="fr-FR" sz="1400" dirty="0" err="1"/>
              <a:t>Database</a:t>
            </a:r>
            <a:r>
              <a:rPr lang="fr-FR" sz="1400" dirty="0"/>
              <a:t>, </a:t>
            </a:r>
            <a:r>
              <a:rPr lang="fr-FR" sz="1400" dirty="0">
                <a:hlinkClick r:id="rId4"/>
              </a:rPr>
              <a:t>www.oecd.org/social/income-distribution-database.htm</a:t>
            </a:r>
            <a:r>
              <a:rPr lang="fr-FR" sz="1400" dirty="0"/>
              <a:t> (June 2023 version)</a:t>
            </a:r>
          </a:p>
        </p:txBody>
      </p:sp>
    </p:spTree>
    <p:extLst>
      <p:ext uri="{BB962C8B-B14F-4D97-AF65-F5344CB8AC3E}">
        <p14:creationId xmlns:p14="http://schemas.microsoft.com/office/powerpoint/2010/main" val="2545108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2D4EF-438D-477C-AC4C-A75D0D82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Differences: Initial Intention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1C923-DFDF-4A65-B54D-5F5D7AC2D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248" y="1639094"/>
            <a:ext cx="6646801" cy="4228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361DE-883B-43B8-BE38-D5260916D14F}"/>
              </a:ext>
            </a:extLst>
          </p:cNvPr>
          <p:cNvSpPr txBox="1"/>
          <p:nvPr/>
        </p:nvSpPr>
        <p:spPr>
          <a:xfrm>
            <a:off x="152400" y="1828800"/>
            <a:ext cx="5715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CenturySchL-Roma"/>
              </a:rPr>
              <a:t>Their </a:t>
            </a:r>
            <a:r>
              <a:rPr lang="en-US" sz="2000" b="0" i="0" u="none" strike="noStrike" baseline="0" dirty="0">
                <a:latin typeface="CenturySchL-Roma"/>
              </a:rPr>
              <a:t>intention to enroll in the home pension is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CenturySchL-Roma"/>
              </a:rPr>
              <a:t>weaker for relatively older respondents;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CenturySchL-Roma"/>
              </a:rPr>
              <a:t>weaker for single-family homeowners </a:t>
            </a:r>
            <a:br>
              <a:rPr lang="en-US" sz="2000" b="0" i="0" u="none" strike="noStrike" baseline="0" dirty="0">
                <a:latin typeface="CenturySchL-Roma"/>
              </a:rPr>
            </a:br>
            <a:r>
              <a:rPr lang="en-US" sz="2000" b="0" i="0" u="none" strike="noStrike" baseline="0" dirty="0">
                <a:latin typeface="CenturySchL-Roma"/>
              </a:rPr>
              <a:t>(as opposed to the apartment residents);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CenturySchL-Roma"/>
              </a:rPr>
              <a:t>stronger for the more educated;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CenturySchL-Roma"/>
              </a:rPr>
              <a:t>stronger for the more patient;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CenturySchL-Roma"/>
              </a:rPr>
              <a:t>weaker for the more loss averse;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CenturySchL-Roma"/>
              </a:rPr>
              <a:t>weaker for those who are prepared for retirement;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enturySchL-Roma"/>
              </a:rPr>
              <a:t>s</a:t>
            </a:r>
            <a:r>
              <a:rPr lang="en-US" sz="2000" b="0" i="0" u="none" strike="noStrike" baseline="0" dirty="0">
                <a:latin typeface="CenturySchL-Roma"/>
              </a:rPr>
              <a:t>tronger for those who live in greater Seoul area;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enturySchL-Roma"/>
              </a:rPr>
              <a:t>s</a:t>
            </a:r>
            <a:r>
              <a:rPr lang="en-US" sz="2000" b="0" i="0" u="none" strike="noStrike" baseline="0" dirty="0">
                <a:latin typeface="CenturySchL-Roma"/>
              </a:rPr>
              <a:t>tronger for those who have demand for insurance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64538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E2CAF-6884-4335-9280-AC96FBBBB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81000"/>
            <a:ext cx="11049000" cy="1325563"/>
          </a:xfrm>
        </p:spPr>
        <p:txBody>
          <a:bodyPr>
            <a:normAutofit/>
          </a:bodyPr>
          <a:lstStyle/>
          <a:p>
            <a:r>
              <a:rPr lang="en-US" dirty="0"/>
              <a:t>Individual Differences: Response to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7976F-F4D1-492F-921A-04B33AC3A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37990"/>
            <a:ext cx="4483148" cy="44580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While individual characteristics explain initial intentions, most do NOT significantly affect the positive change in intention as a response to the provided information,</a:t>
            </a:r>
          </a:p>
          <a:p>
            <a:r>
              <a:rPr lang="en-US" dirty="0"/>
              <a:t>suggesting that the power of targeted information provision transcends many individual differences in influencing uptake.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F4EB4-388F-4C3E-BB63-ED8E8AA82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48" y="1703250"/>
            <a:ext cx="704955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28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768F8-E35C-450F-ADAF-E79E2443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71D9A-9B58-4C0D-B6BF-69E820685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Addressing Elderly Poverty in South Korea: Home pension is a vital tool for asset-rich, income-poor elderly.</a:t>
            </a:r>
          </a:p>
          <a:p>
            <a:r>
              <a:rPr lang="en-US" dirty="0"/>
              <a:t>Boosting Home Pension Uptake:</a:t>
            </a:r>
          </a:p>
          <a:p>
            <a:pPr lvl="1"/>
            <a:r>
              <a:rPr lang="en-US" dirty="0"/>
              <a:t>Can be achieved through policy reforms (e.g., house price-responsive payments, easier inheritance).</a:t>
            </a:r>
          </a:p>
          <a:p>
            <a:pPr lvl="1"/>
            <a:r>
              <a:rPr lang="en-US" dirty="0"/>
              <a:t>Equally effective: Correcting misperceptions and addressing concerns through clear information (e.g., highlighting how fixed payments can increase bequeathed value when house prices rise).</a:t>
            </a:r>
          </a:p>
          <a:p>
            <a:r>
              <a:rPr lang="en-US" dirty="0"/>
              <a:t>Future of Reverse Mortgages: Private sector can play a role by offering competitive advantages beyond simply mimicking the home pension, such as medical-related incentives and flexible withdrawals.</a:t>
            </a:r>
          </a:p>
        </p:txBody>
      </p:sp>
    </p:spTree>
    <p:extLst>
      <p:ext uri="{BB962C8B-B14F-4D97-AF65-F5344CB8AC3E}">
        <p14:creationId xmlns:p14="http://schemas.microsoft.com/office/powerpoint/2010/main" val="362373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2EAA-EF77-4B18-9299-CA2130EF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Paradox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D3CF9-5BFD-42B8-82C8-5D629B86C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elderly suffer from lack of income but possess illiquid assets: a residential house.</a:t>
            </a:r>
          </a:p>
          <a:p>
            <a:r>
              <a:rPr lang="en-US" dirty="0"/>
              <a:t>Liquidating these assets via schemes like </a:t>
            </a:r>
            <a:r>
              <a:rPr lang="en-US" b="1" dirty="0"/>
              <a:t>home pension </a:t>
            </a:r>
            <a:r>
              <a:rPr lang="en-US" dirty="0"/>
              <a:t>could reduce poverty by 13-16 percentage points (Choi et al., 2023; Lee, 2023)</a:t>
            </a:r>
          </a:p>
          <a:p>
            <a:endParaRPr lang="en-US" dirty="0"/>
          </a:p>
          <a:p>
            <a:r>
              <a:rPr lang="en-US" dirty="0"/>
              <a:t>The Striking Reality: </a:t>
            </a:r>
            <a:r>
              <a:rPr lang="en-US" b="1" dirty="0"/>
              <a:t>Less than 2% Enrollment! </a:t>
            </a:r>
          </a:p>
          <a:p>
            <a:pPr lvl="1"/>
            <a:r>
              <a:rPr lang="en-US" dirty="0"/>
              <a:t>The reverse mortgage plans (the commercial bank equivalent of home pension) are never used.</a:t>
            </a:r>
          </a:p>
        </p:txBody>
      </p:sp>
    </p:spTree>
    <p:extLst>
      <p:ext uri="{BB962C8B-B14F-4D97-AF65-F5344CB8AC3E}">
        <p14:creationId xmlns:p14="http://schemas.microsoft.com/office/powerpoint/2010/main" val="2793150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76E48-0951-1415-84A4-0CAA9FDF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Research 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0FB8A-7D27-4738-04CE-5B538F8D5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endParaRPr lang="en-US" altLang="ko-KR" dirty="0">
              <a:latin typeface="+mn-ea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dirty="0">
                <a:latin typeface="+mn-ea"/>
              </a:rPr>
              <a:t>What would facilitate elderly demand for liquidizing their homes?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latin typeface="+mn-ea"/>
              </a:rPr>
              <a:t>Should the home pension scheme be improved?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latin typeface="+mn-ea"/>
              </a:rPr>
              <a:t>Should positive aspects be better advertised?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dirty="0">
                <a:latin typeface="+mn-ea"/>
              </a:rPr>
              <a:t>Would the improvement of reverse mortgage plans (by commercial institutions) lead people to choose them over the home pension scheme? 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2593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AC469-B074-4BF1-9D4A-015B5087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 Pension and Reverse Mortgage </a:t>
            </a:r>
            <a:br>
              <a:rPr lang="en-US" dirty="0"/>
            </a:br>
            <a:r>
              <a:rPr lang="en-US" sz="2800" dirty="0"/>
              <a:t>(Korean Context)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B366A-AEAF-4FE8-82D8-34EEEE37D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Two key schemes for liquidating housing assets in South Korea:</a:t>
            </a:r>
          </a:p>
          <a:p>
            <a:r>
              <a:rPr lang="en-US" dirty="0"/>
              <a:t>Home Pension (Government-backed)</a:t>
            </a:r>
          </a:p>
          <a:p>
            <a:pPr lvl="1"/>
            <a:r>
              <a:rPr lang="en-US" dirty="0"/>
              <a:t>Purpose: Lifelong annuity / Social insurance against longevity risk.</a:t>
            </a:r>
          </a:p>
          <a:p>
            <a:pPr lvl="1"/>
            <a:r>
              <a:rPr lang="en-US" dirty="0"/>
              <a:t>Eligibility: Aged &gt;55, house value ≤ 1.2 Billion KRW (in official land value*)</a:t>
            </a:r>
          </a:p>
          <a:p>
            <a:pPr lvl="1"/>
            <a:r>
              <a:rPr lang="en-US" dirty="0"/>
              <a:t>Payments: Guaranteed by the government, continue until both spouses die.</a:t>
            </a:r>
          </a:p>
          <a:p>
            <a:pPr lvl="1"/>
            <a:r>
              <a:rPr lang="en-US" dirty="0"/>
              <a:t>Recourse: No recourse</a:t>
            </a:r>
          </a:p>
          <a:p>
            <a:r>
              <a:rPr lang="en-US" dirty="0"/>
              <a:t>Reverse Mortgage (by Commercial Banks)</a:t>
            </a:r>
          </a:p>
          <a:p>
            <a:pPr lvl="1"/>
            <a:r>
              <a:rPr lang="en-US" dirty="0"/>
              <a:t>Purpose: Loan generating income flow.</a:t>
            </a:r>
          </a:p>
          <a:p>
            <a:pPr lvl="1"/>
            <a:r>
              <a:rPr lang="en-US" dirty="0"/>
              <a:t>Eligibility: Aged &gt;40, no house value restrictions</a:t>
            </a:r>
          </a:p>
          <a:p>
            <a:pPr lvl="1"/>
            <a:r>
              <a:rPr lang="en-US" dirty="0"/>
              <a:t>Payments: Up to 30 years; can stop if bank goes bankrupt or loan exceeds value</a:t>
            </a:r>
          </a:p>
          <a:p>
            <a:pPr lvl="1"/>
            <a:r>
              <a:rPr lang="en-US" dirty="0"/>
              <a:t>Recourse: When sum of payments exceeds market value</a:t>
            </a:r>
          </a:p>
          <a:p>
            <a:pPr marL="0" indent="0">
              <a:buNone/>
            </a:pPr>
            <a:r>
              <a:rPr lang="en-US" sz="1700" dirty="0"/>
              <a:t>* The official value of 1.2B KRW is priced around 1.7B KRW in the market.</a:t>
            </a:r>
          </a:p>
        </p:txBody>
      </p:sp>
    </p:spTree>
    <p:extLst>
      <p:ext uri="{BB962C8B-B14F-4D97-AF65-F5344CB8AC3E}">
        <p14:creationId xmlns:p14="http://schemas.microsoft.com/office/powerpoint/2010/main" val="2811320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1DCD-54CF-467B-BE6B-C32D10D9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Facts about the Home Pension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210EB1-82B2-4736-A0B5-DA9EEAAFA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of September 2024, the average home pensioner is</a:t>
            </a:r>
          </a:p>
          <a:p>
            <a:r>
              <a:rPr lang="en-US" dirty="0"/>
              <a:t>72 years old*, </a:t>
            </a:r>
          </a:p>
          <a:p>
            <a:pPr marL="457200" lvl="1" indent="0">
              <a:buNone/>
            </a:pPr>
            <a:r>
              <a:rPr lang="en-US" dirty="0"/>
              <a:t>* Younger one between spouses</a:t>
            </a:r>
          </a:p>
          <a:p>
            <a:r>
              <a:rPr lang="en-US" dirty="0"/>
              <a:t>receives a monthly payment of 1.22M KRW (about 870 USD),</a:t>
            </a:r>
          </a:p>
          <a:p>
            <a:r>
              <a:rPr lang="en-US" dirty="0"/>
              <a:t>living in a house worth 388M KRW.</a:t>
            </a:r>
          </a:p>
          <a:p>
            <a:endParaRPr lang="en-US" dirty="0"/>
          </a:p>
          <a:p>
            <a:r>
              <a:rPr lang="en-US" dirty="0"/>
              <a:t>The number of enrollments: </a:t>
            </a:r>
            <a:r>
              <a:rPr lang="en-US" altLang="ko-KR" dirty="0"/>
              <a:t>133,364.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23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76E48-0951-1415-84A4-0CAA9FDF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Our 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0FB8A-7D27-4738-04CE-5B538F8D5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atin typeface="+mn-ea"/>
              </a:rPr>
              <a:t>Information Provision Survey Experiment</a:t>
            </a:r>
          </a:p>
          <a:p>
            <a:pPr lvl="1">
              <a:lnSpc>
                <a:spcPct val="110000"/>
              </a:lnSpc>
            </a:pPr>
            <a:r>
              <a:rPr lang="en-US" altLang="ko-KR" dirty="0">
                <a:latin typeface="+mn-ea"/>
              </a:rPr>
              <a:t>providing a different set of information to survey participants and examining the difference (the treatment effect) among their responses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+mn-ea"/>
              </a:rPr>
              <a:t>Why? </a:t>
            </a:r>
          </a:p>
          <a:p>
            <a:pPr lvl="1">
              <a:lnSpc>
                <a:spcPct val="110000"/>
              </a:lnSpc>
            </a:pPr>
            <a:r>
              <a:rPr lang="en-US" altLang="ko-KR" dirty="0">
                <a:latin typeface="+mn-ea"/>
              </a:rPr>
              <a:t>Appropriate, especially when there have been no policy changes. Since the home pension reform has not been finalized, various virtual conditions can be presented, without raising a concern about the different information processing due to the participants’ prior beliefs about the home pension reforms.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+mn-ea"/>
              </a:rPr>
              <a:t>Survey participants</a:t>
            </a:r>
          </a:p>
          <a:p>
            <a:pPr lvl="1">
              <a:lnSpc>
                <a:spcPct val="110000"/>
              </a:lnSpc>
            </a:pPr>
            <a:r>
              <a:rPr lang="en-US" altLang="ko-KR" dirty="0">
                <a:latin typeface="+mn-ea"/>
              </a:rPr>
              <a:t>3,820 South Korean adults.</a:t>
            </a:r>
          </a:p>
          <a:p>
            <a:pPr lvl="1">
              <a:lnSpc>
                <a:spcPct val="110000"/>
              </a:lnSpc>
            </a:pPr>
            <a:r>
              <a:rPr lang="en-US" altLang="ko-KR" dirty="0">
                <a:latin typeface="+mn-ea"/>
              </a:rPr>
              <a:t>Aged 55-79, own a residential property, not currently enrolled in home pension.</a:t>
            </a:r>
          </a:p>
          <a:p>
            <a:pPr lvl="1">
              <a:lnSpc>
                <a:spcPct val="110000"/>
              </a:lnSpc>
            </a:pPr>
            <a:r>
              <a:rPr lang="en-US" altLang="ko-KR" dirty="0">
                <a:latin typeface="+mn-ea"/>
              </a:rPr>
              <a:t>Nationally representative sample.</a:t>
            </a:r>
          </a:p>
        </p:txBody>
      </p:sp>
    </p:spTree>
    <p:extLst>
      <p:ext uri="{BB962C8B-B14F-4D97-AF65-F5344CB8AC3E}">
        <p14:creationId xmlns:p14="http://schemas.microsoft.com/office/powerpoint/2010/main" val="2152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76E48-0951-1415-84A4-0CAA9FDF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0FB8A-7D27-4738-04CE-5B538F8D5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5181599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altLang="ko-KR" sz="7400" dirty="0"/>
              <a:t>After being a</a:t>
            </a:r>
            <a:r>
              <a:rPr lang="en-US" sz="7400" dirty="0"/>
              <a:t>ssessed initial awareness and intention to enroll, p</a:t>
            </a:r>
            <a:r>
              <a:rPr lang="en-US" altLang="ko-KR" sz="7400" dirty="0"/>
              <a:t>articipants are randomly assigned to one of four information groups:</a:t>
            </a:r>
          </a:p>
          <a:p>
            <a:r>
              <a:rPr lang="en-US" altLang="ko-KR" sz="7400" dirty="0"/>
              <a:t>G1: Placebo (Control)</a:t>
            </a:r>
          </a:p>
          <a:p>
            <a:pPr lvl="1"/>
            <a:r>
              <a:rPr lang="en-US" altLang="ko-KR" sz="4900" dirty="0"/>
              <a:t>Informed about a negligible(*) partial refund of the initial enrollment fee (10,000 KRW).</a:t>
            </a:r>
          </a:p>
          <a:p>
            <a:pPr lvl="1"/>
            <a:r>
              <a:rPr lang="en-US" altLang="ko-KR" sz="4900" dirty="0"/>
              <a:t>Purpose: Account for experimenter demand effects. </a:t>
            </a:r>
          </a:p>
          <a:p>
            <a:r>
              <a:rPr lang="en-US" altLang="ko-KR" sz="7400" dirty="0"/>
              <a:t>G2: Varying Payments(**)</a:t>
            </a:r>
          </a:p>
          <a:p>
            <a:pPr lvl="1"/>
            <a:r>
              <a:rPr lang="en-US" altLang="ko-KR" sz="4900" dirty="0"/>
              <a:t>Informed about a reform where monthly payments periodically redetermine based on house price changes.</a:t>
            </a:r>
          </a:p>
          <a:p>
            <a:pPr lvl="1"/>
            <a:r>
              <a:rPr lang="en-US" altLang="ko-KR" sz="4900" dirty="0"/>
              <a:t>Addresses: Concern about constant payments.</a:t>
            </a:r>
          </a:p>
          <a:p>
            <a:r>
              <a:rPr lang="en-US" altLang="ko-KR" sz="7400" dirty="0"/>
              <a:t>G3: Easing Bequests(**)</a:t>
            </a:r>
          </a:p>
          <a:p>
            <a:pPr lvl="1"/>
            <a:r>
              <a:rPr lang="en-US" altLang="ko-KR" sz="4900" dirty="0"/>
              <a:t>Informed about a reform where inheritors have longer repayment periods (3 years) and easier loans.</a:t>
            </a:r>
          </a:p>
          <a:p>
            <a:pPr lvl="1"/>
            <a:r>
              <a:rPr lang="en-US" altLang="ko-KR" sz="4900" dirty="0"/>
              <a:t>Addresses: Concern about inheritance difficulty.</a:t>
            </a:r>
          </a:p>
          <a:p>
            <a:r>
              <a:rPr lang="en-US" altLang="ko-KR" sz="7400" dirty="0"/>
              <a:t>G4: Changing Perceptions</a:t>
            </a:r>
          </a:p>
          <a:p>
            <a:pPr lvl="1"/>
            <a:r>
              <a:rPr lang="en-US" altLang="ko-KR" sz="4900" dirty="0"/>
              <a:t>Informed that fixed monthly payments + rising house prices = increased bequeathed amount.</a:t>
            </a:r>
          </a:p>
          <a:p>
            <a:pPr lvl="1"/>
            <a:r>
              <a:rPr lang="en-US" altLang="ko-KR" sz="4900" dirty="0"/>
              <a:t>Addresses: The idea that the two main concerns (payment amount &amp; bequest) can counteract each other.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4900" dirty="0"/>
              <a:t>* The average initial enrollment fee is about 5,800,000 KRW.</a:t>
            </a:r>
          </a:p>
          <a:p>
            <a:pPr marL="0" indent="0">
              <a:buNone/>
            </a:pPr>
            <a:r>
              <a:rPr lang="en-US" altLang="ko-KR" sz="4900" dirty="0"/>
              <a:t>** Prior surveys highlight two major reasons for low uptake: (1) Concern about constant payments that don't reflect rising house prices. (2) Desire for children to inherit an uncollateralized home.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9634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B6C9-9186-77D4-94C4-FB3BC0311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Commonly Provided Information (1/2)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3AD71-5418-43D0-AC3B-443CCE834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510" y="1524000"/>
            <a:ext cx="8238980" cy="517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38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3007</TotalTime>
  <Words>1331</Words>
  <Application>Microsoft Office PowerPoint</Application>
  <PresentationFormat>Widescreen</PresentationFormat>
  <Paragraphs>135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CenturySchL-Roma</vt:lpstr>
      <vt:lpstr>맑은 고딕</vt:lpstr>
      <vt:lpstr>Arial</vt:lpstr>
      <vt:lpstr>Calibri</vt:lpstr>
      <vt:lpstr>Calibri Light</vt:lpstr>
      <vt:lpstr>Office Theme</vt:lpstr>
      <vt:lpstr>Demand for Home Pension and Reverse Mortgage: An Information Provision Survey Experiment</vt:lpstr>
      <vt:lpstr>The Pressing Problem: Elderly Poverty in Korea</vt:lpstr>
      <vt:lpstr>A Paradox</vt:lpstr>
      <vt:lpstr>Research Questions</vt:lpstr>
      <vt:lpstr>Home Pension and Reverse Mortgage  (Korean Context)</vt:lpstr>
      <vt:lpstr>Some Facts about the Home Pension</vt:lpstr>
      <vt:lpstr>Our Methodology</vt:lpstr>
      <vt:lpstr>Experimental Design</vt:lpstr>
      <vt:lpstr>Commonly Provided Information (1/2)</vt:lpstr>
      <vt:lpstr>Commonly Provided Information (2/2)</vt:lpstr>
      <vt:lpstr>Information Provided to G1 (Placebo)</vt:lpstr>
      <vt:lpstr>Information Provided to G2 (Varying Payments)</vt:lpstr>
      <vt:lpstr>Information Provided to G3 (Easing Bequests)</vt:lpstr>
      <vt:lpstr>Information Provided to G4 (Changing Perceptions)</vt:lpstr>
      <vt:lpstr>Main Results: Changes in Intention</vt:lpstr>
      <vt:lpstr>We can stop it here if time doesn’t permit.</vt:lpstr>
      <vt:lpstr>Provided Information about the Reverse Mortgage</vt:lpstr>
      <vt:lpstr>Public vs. Private Schemes: Awareness &amp; Initial Preference</vt:lpstr>
      <vt:lpstr>Potential for Private Reverse Mortgages</vt:lpstr>
      <vt:lpstr>Individual Differences: Initial Intention</vt:lpstr>
      <vt:lpstr>Individual Differences: Response to Information</vt:lpstr>
      <vt:lpstr>Concluding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CBDC 도입과  지출포트폴리오 변화  파일럿 설문 실험 결과</dc:title>
  <dc:creator>김덕규</dc:creator>
  <cp:lastModifiedBy>Duk Gyoo Kim</cp:lastModifiedBy>
  <cp:revision>108</cp:revision>
  <cp:lastPrinted>2024-08-15T23:54:07Z</cp:lastPrinted>
  <dcterms:created xsi:type="dcterms:W3CDTF">2023-08-12T06:55:01Z</dcterms:created>
  <dcterms:modified xsi:type="dcterms:W3CDTF">2025-10-09T09:52:48Z</dcterms:modified>
</cp:coreProperties>
</file>